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Brygada 1918 Semi Bold"/>
      <p:regular r:id="rId18"/>
    </p:embeddedFont>
    <p:embeddedFont>
      <p:font typeface="Brygada 1918 Semi Bold"/>
      <p:regular r:id="rId19"/>
    </p:embeddedFont>
    <p:embeddedFont>
      <p:font typeface="Brygada 1918 Semi Bold"/>
      <p:regular r:id="rId20"/>
    </p:embeddedFont>
    <p:embeddedFont>
      <p:font typeface="Brygada 1918 Semi Bold"/>
      <p:regular r:id="rId21"/>
    </p:embeddedFont>
    <p:embeddedFont>
      <p:font typeface="Brygada 1918"/>
      <p:regular r:id="rId22"/>
    </p:embeddedFont>
    <p:embeddedFont>
      <p:font typeface="Brygada 1918"/>
      <p:regular r:id="rId23"/>
    </p:embeddedFont>
    <p:embeddedFont>
      <p:font typeface="Brygada 1918"/>
      <p:regular r:id="rId24"/>
    </p:embeddedFont>
    <p:embeddedFont>
      <p:font typeface="Brygada 1918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1-1.png>
</file>

<file path=ppt/media/image-2-1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C06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EBD4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Behavior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Prepared by Bhaskar Kushwah — tools: Python (pandas), PostgreSQL, PowerBI. Interactive dashboard to surface purchasing patterns, revenue by category, subscription impact, and high-value age groups.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6722150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Technical Implementation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56" y="1789986"/>
            <a:ext cx="4255889" cy="56745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36049" y="3429714"/>
            <a:ext cx="8351996" cy="1546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Power BI — dashboard creation &amp; interactive filters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SQL (PostgreSQL) — data cleaning and transformation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Python (pandas) — analysis and preprocessing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DAX — KPI calculations and measures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5536049" y="5157907"/>
            <a:ext cx="8351996" cy="6667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Combine these tools to deliver a responsive, filterable dashboard that supports segmentation and executive reporting.</a:t>
            </a:r>
            <a:endParaRPr lang="en-US" sz="16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5649" y="1637943"/>
            <a:ext cx="44577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Segmentation Strategy</a:t>
            </a:r>
            <a:endParaRPr lang="en-US" sz="2200" dirty="0"/>
          </a:p>
        </p:txBody>
      </p:sp>
      <p:sp>
        <p:nvSpPr>
          <p:cNvPr id="4" name="Shape 1"/>
          <p:cNvSpPr/>
          <p:nvPr/>
        </p:nvSpPr>
        <p:spPr>
          <a:xfrm>
            <a:off x="6145649" y="2077283"/>
            <a:ext cx="7825502" cy="1086088"/>
          </a:xfrm>
          <a:prstGeom prst="roundRect">
            <a:avLst>
              <a:gd name="adj" fmla="val 15664"/>
            </a:avLst>
          </a:prstGeom>
          <a:solidFill>
            <a:srgbClr val="F6EBD4"/>
          </a:solidFill>
          <a:ln w="15240">
            <a:solidFill>
              <a:srgbClr val="626C3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274237" y="2205871"/>
            <a:ext cx="167151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High-Value Young Adults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6274237" y="2416969"/>
            <a:ext cx="7568327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Characteristics: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Primary revenue drivers, fashion-conscious, engage frequently with clothing and accessories.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6274237" y="2586990"/>
            <a:ext cx="7568327" cy="447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Personalized offers and trend-driven promotions.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Develop loyalty programs and exclusive access to new collections.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Engage through social media and influencer marketing.</a:t>
            </a:r>
            <a:endParaRPr lang="en-US" sz="850" dirty="0"/>
          </a:p>
        </p:txBody>
      </p:sp>
      <p:sp>
        <p:nvSpPr>
          <p:cNvPr id="8" name="Shape 5"/>
          <p:cNvSpPr/>
          <p:nvPr/>
        </p:nvSpPr>
        <p:spPr>
          <a:xfrm>
            <a:off x="6145649" y="3220045"/>
            <a:ext cx="7825502" cy="1086088"/>
          </a:xfrm>
          <a:prstGeom prst="roundRect">
            <a:avLst>
              <a:gd name="adj" fmla="val 15664"/>
            </a:avLst>
          </a:prstGeom>
          <a:solidFill>
            <a:srgbClr val="F6EBD4"/>
          </a:solidFill>
          <a:ln w="15240">
            <a:solidFill>
              <a:srgbClr val="83792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274237" y="3348633"/>
            <a:ext cx="2092762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Subscription-Ready Customers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6274237" y="3559731"/>
            <a:ext cx="7568327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Characteristics: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Show engagement (e.g., frequent purchases) but are not yet subscribed. High potential for conversion.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6274237" y="3729752"/>
            <a:ext cx="7568327" cy="447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Targeted campaigns highlighting subscription benefits (e.g., free shipping, discounts).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Offer limited-time trial incentives for subscription services.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Showcase positive testimonials from current subscribers.</a:t>
            </a:r>
            <a:endParaRPr lang="en-US" sz="850" dirty="0"/>
          </a:p>
        </p:txBody>
      </p:sp>
      <p:sp>
        <p:nvSpPr>
          <p:cNvPr id="12" name="Shape 9"/>
          <p:cNvSpPr/>
          <p:nvPr/>
        </p:nvSpPr>
        <p:spPr>
          <a:xfrm>
            <a:off x="6145649" y="4362807"/>
            <a:ext cx="7825502" cy="1086088"/>
          </a:xfrm>
          <a:prstGeom prst="roundRect">
            <a:avLst>
              <a:gd name="adj" fmla="val 15664"/>
            </a:avLst>
          </a:prstGeom>
          <a:solidFill>
            <a:srgbClr val="F6EBD4"/>
          </a:solidFill>
          <a:ln w="15240">
            <a:solidFill>
              <a:srgbClr val="E8AF3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274237" y="4491395"/>
            <a:ext cx="171604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Quality-Conscious Buyers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6274237" y="4702493"/>
            <a:ext cx="7568327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Characteristics: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Value product quality and reliability, influenced by product reviews, and contribute to higher average ratings.</a:t>
            </a:r>
            <a:endParaRPr lang="en-US" sz="850" dirty="0"/>
          </a:p>
        </p:txBody>
      </p:sp>
      <p:sp>
        <p:nvSpPr>
          <p:cNvPr id="15" name="Text 12"/>
          <p:cNvSpPr/>
          <p:nvPr/>
        </p:nvSpPr>
        <p:spPr>
          <a:xfrm>
            <a:off x="6274237" y="4872514"/>
            <a:ext cx="7568327" cy="447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Emphasize product craftsmanship and material quality in marketing.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Showcase strong customer reviews and product ratings prominently.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Introduce premium product lines with enhanced features and durability.</a:t>
            </a:r>
            <a:endParaRPr lang="en-US" sz="850" dirty="0"/>
          </a:p>
        </p:txBody>
      </p:sp>
      <p:sp>
        <p:nvSpPr>
          <p:cNvPr id="16" name="Shape 13"/>
          <p:cNvSpPr/>
          <p:nvPr/>
        </p:nvSpPr>
        <p:spPr>
          <a:xfrm>
            <a:off x="6145649" y="5505569"/>
            <a:ext cx="7825502" cy="1086088"/>
          </a:xfrm>
          <a:prstGeom prst="roundRect">
            <a:avLst>
              <a:gd name="adj" fmla="val 15664"/>
            </a:avLst>
          </a:prstGeom>
          <a:solidFill>
            <a:srgbClr val="F6EBD4"/>
          </a:solidFill>
          <a:ln w="15240">
            <a:solidFill>
              <a:srgbClr val="CC914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274237" y="5634157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Emerging Segments</a:t>
            </a:r>
            <a:endParaRPr lang="en-US" sz="1100" dirty="0"/>
          </a:p>
        </p:txBody>
      </p:sp>
      <p:sp>
        <p:nvSpPr>
          <p:cNvPr id="18" name="Text 15"/>
          <p:cNvSpPr/>
          <p:nvPr/>
        </p:nvSpPr>
        <p:spPr>
          <a:xfrm>
            <a:off x="6274237" y="5845254"/>
            <a:ext cx="7568327" cy="136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850" b="1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Characteristics:</a:t>
            </a:r>
            <a:pPr algn="l" indent="0" marL="0">
              <a:lnSpc>
                <a:spcPts val="1050"/>
              </a:lnSpc>
              <a:buNone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 Groups with currently low revenue contribution (e.g., Seniors, Outerwear), representing untapped growth potential.</a:t>
            </a:r>
            <a:endParaRPr lang="en-US" sz="850" dirty="0"/>
          </a:p>
        </p:txBody>
      </p:sp>
      <p:sp>
        <p:nvSpPr>
          <p:cNvPr id="19" name="Text 16"/>
          <p:cNvSpPr/>
          <p:nvPr/>
        </p:nvSpPr>
        <p:spPr>
          <a:xfrm>
            <a:off x="6274237" y="6015276"/>
            <a:ext cx="7568327" cy="447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Conduct niche marketing campaigns tailored to specific demographics or product categories.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Explore product development opportunities to meet their unique needs.</a:t>
            </a:r>
            <a:endParaRPr lang="en-US" sz="850" dirty="0"/>
          </a:p>
          <a:p>
            <a:pPr algn="l" marL="342900" indent="-342900">
              <a:lnSpc>
                <a:spcPts val="1050"/>
              </a:lnSpc>
              <a:buSzPct val="100000"/>
              <a:buChar char="•"/>
            </a:pPr>
            <a:r>
              <a:rPr lang="en-US" sz="8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Implement targeted promotions to raise awareness and drive initial purchases.</a:t>
            </a:r>
            <a:endParaRPr lang="en-US" sz="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917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0712"/>
            <a:ext cx="3664744" cy="2047994"/>
          </a:xfrm>
          <a:prstGeom prst="roundRect">
            <a:avLst>
              <a:gd name="adj" fmla="val 16613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565565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Analyze customer purchasing patterns and revenue distribution by category.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840712"/>
            <a:ext cx="3664863" cy="2047994"/>
          </a:xfrm>
          <a:prstGeom prst="roundRect">
            <a:avLst>
              <a:gd name="adj" fmla="val 16613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30751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Focus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56556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Evaluate subscription impact and identify high-value age groups.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22189"/>
          </a:xfrm>
          <a:prstGeom prst="roundRect">
            <a:avLst>
              <a:gd name="adj" fmla="val 25733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Output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Interactive PowerBI dashboard for segmentation and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9856" y="589240"/>
            <a:ext cx="5356741" cy="66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Dataset Snapshot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56" y="1789986"/>
            <a:ext cx="4255889" cy="56745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36049" y="3045023"/>
            <a:ext cx="2678311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Key fields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536049" y="3582233"/>
            <a:ext cx="8351996" cy="2758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Customer ID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Gender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Age Group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Category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Subscription Status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Purchase Amount</a:t>
            </a:r>
            <a:endParaRPr lang="en-US" sz="1650" dirty="0"/>
          </a:p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Review Rating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81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Key KPIs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3.9K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91263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Number of unique customers in dataset.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$59.76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Avg Purchase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893493" y="4912638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Average purchase amount per transaction.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3390424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3.75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4422219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Avg Rating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912638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Average review rating across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3342"/>
            <a:ext cx="583191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Subscription Analysis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27434"/>
            <a:ext cx="8284131" cy="462367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38943" y="33507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Current Split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638943" y="3931920"/>
            <a:ext cx="4205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73% Customers Not Subscribed • 27% Customers Subscribed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9638943" y="4861798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Opportunity: increase subscription conversion through targeted campaigns and offers.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374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Revenue by Category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399830"/>
            <a:ext cx="1767840" cy="10925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775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Clothing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266253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Highest Revenue — primary driver of sales.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3399830"/>
            <a:ext cx="1767840" cy="109251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775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Accessories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26625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Moderate revenue contribution.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399830"/>
            <a:ext cx="1767840" cy="109251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775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Footwear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26625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Important category with steady sales.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3399830"/>
            <a:ext cx="1767840" cy="109251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775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Outerwear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266253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Lowest revenue — clear growth opportunity.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7613" y="782717"/>
            <a:ext cx="4902279" cy="580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Revenue by Age Group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7613" y="2238613"/>
            <a:ext cx="8171259" cy="456068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539645" y="1762125"/>
            <a:ext cx="4190762" cy="1399461"/>
          </a:xfrm>
          <a:prstGeom prst="roundRect">
            <a:avLst>
              <a:gd name="adj" fmla="val 19907"/>
            </a:avLst>
          </a:prstGeom>
          <a:solidFill>
            <a:srgbClr val="F6EBD4"/>
          </a:solidFill>
          <a:ln w="22860">
            <a:solidFill>
              <a:srgbClr val="626C3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48123" y="1970603"/>
            <a:ext cx="2321481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Young Adults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748123" y="2412802"/>
            <a:ext cx="3773805" cy="540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Highest revenue — primary customer segment.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9539645" y="3313628"/>
            <a:ext cx="4190762" cy="1129308"/>
          </a:xfrm>
          <a:prstGeom prst="roundRect">
            <a:avLst>
              <a:gd name="adj" fmla="val 24669"/>
            </a:avLst>
          </a:prstGeom>
          <a:solidFill>
            <a:srgbClr val="F6EBD4"/>
          </a:solidFill>
          <a:ln w="22860">
            <a:solidFill>
              <a:srgbClr val="83792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748123" y="3522107"/>
            <a:ext cx="2321481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Middle-aged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9748123" y="3964305"/>
            <a:ext cx="3773805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Strong contribution to sales.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9539645" y="4594979"/>
            <a:ext cx="4190762" cy="1129308"/>
          </a:xfrm>
          <a:prstGeom prst="roundRect">
            <a:avLst>
              <a:gd name="adj" fmla="val 24669"/>
            </a:avLst>
          </a:prstGeom>
          <a:solidFill>
            <a:srgbClr val="F6EBD4"/>
          </a:solidFill>
          <a:ln w="22860">
            <a:solidFill>
              <a:srgbClr val="E8AF3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48123" y="4803458"/>
            <a:ext cx="2321481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Adults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9748123" y="5245656"/>
            <a:ext cx="3773805" cy="270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Moderate contribution.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9539645" y="5876330"/>
            <a:ext cx="4190762" cy="1399461"/>
          </a:xfrm>
          <a:prstGeom prst="roundRect">
            <a:avLst>
              <a:gd name="adj" fmla="val 19907"/>
            </a:avLst>
          </a:prstGeom>
          <a:solidFill>
            <a:srgbClr val="F6EBD4"/>
          </a:solidFill>
          <a:ln w="22860">
            <a:solidFill>
              <a:srgbClr val="CC914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48123" y="6084808"/>
            <a:ext cx="2321481" cy="290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Seniors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9748123" y="6527006"/>
            <a:ext cx="3773805" cy="540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Lowest contribution — potential niche marketing target.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769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Business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25898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503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Customer Drivers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29941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Young adults are key revenue drivers; clothing dominates sales.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10714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3888581"/>
            <a:ext cx="30958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Subscription &amp; Ratings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379000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Low subscription percentage (27%) and average rating (3.75) indicate improvement areas.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5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36300"/>
            <a:ext cx="31658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Category Opportunities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2671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Outerwear and product quality are clear areas to boost marketing and upgrades.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3032" y="1021675"/>
            <a:ext cx="4833699" cy="6042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Recommendations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3032" y="1873091"/>
            <a:ext cx="773311" cy="1160026"/>
          </a:xfrm>
          <a:prstGeom prst="roundRect">
            <a:avLst>
              <a:gd name="adj" fmla="val 360041"/>
            </a:avLst>
          </a:prstGeom>
          <a:solidFill>
            <a:srgbClr val="626C3B"/>
          </a:solidFill>
          <a:ln w="7620">
            <a:solidFill>
              <a:srgbClr val="7B8554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4729" y="2308027"/>
            <a:ext cx="289917" cy="28991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1126" y="2066330"/>
            <a:ext cx="2416850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Target Young Adults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7101126" y="2467213"/>
            <a:ext cx="6852642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Personalized offers and promotions to increase spend and retention.</a:t>
            </a:r>
            <a:endParaRPr lang="en-US" sz="1500" dirty="0"/>
          </a:p>
        </p:txBody>
      </p:sp>
      <p:sp>
        <p:nvSpPr>
          <p:cNvPr id="8" name="Shape 4"/>
          <p:cNvSpPr/>
          <p:nvPr/>
        </p:nvSpPr>
        <p:spPr>
          <a:xfrm>
            <a:off x="6163032" y="3197900"/>
            <a:ext cx="773311" cy="1160026"/>
          </a:xfrm>
          <a:prstGeom prst="roundRect">
            <a:avLst>
              <a:gd name="adj" fmla="val 360041"/>
            </a:avLst>
          </a:prstGeom>
          <a:solidFill>
            <a:srgbClr val="83792E"/>
          </a:solidFill>
          <a:ln w="7620">
            <a:solidFill>
              <a:srgbClr val="9C9247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4729" y="3632835"/>
            <a:ext cx="289917" cy="28991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101126" y="3391138"/>
            <a:ext cx="2631281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Increase Subscriptions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7101126" y="3792022"/>
            <a:ext cx="6852642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Run conversion campaigns and trial incentives to grow subscription base.</a:t>
            </a:r>
            <a:endParaRPr lang="en-US" sz="1500" dirty="0"/>
          </a:p>
        </p:txBody>
      </p:sp>
      <p:sp>
        <p:nvSpPr>
          <p:cNvPr id="12" name="Shape 7"/>
          <p:cNvSpPr/>
          <p:nvPr/>
        </p:nvSpPr>
        <p:spPr>
          <a:xfrm>
            <a:off x="6163032" y="4522708"/>
            <a:ext cx="773311" cy="1160026"/>
          </a:xfrm>
          <a:prstGeom prst="roundRect">
            <a:avLst>
              <a:gd name="adj" fmla="val 360041"/>
            </a:avLst>
          </a:prstGeom>
          <a:solidFill>
            <a:srgbClr val="E8AF3B"/>
          </a:solidFill>
          <a:ln w="7620">
            <a:solidFill>
              <a:srgbClr val="CE9521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04729" y="4957643"/>
            <a:ext cx="289917" cy="28991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01126" y="4715947"/>
            <a:ext cx="2802374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Improve Product Quality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7101126" y="5116830"/>
            <a:ext cx="6852642" cy="286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Enhance product checks and supplier standards to lift ratings.</a:t>
            </a:r>
            <a:endParaRPr lang="en-US" sz="1500" dirty="0"/>
          </a:p>
        </p:txBody>
      </p:sp>
      <p:sp>
        <p:nvSpPr>
          <p:cNvPr id="16" name="Shape 10"/>
          <p:cNvSpPr/>
          <p:nvPr/>
        </p:nvSpPr>
        <p:spPr>
          <a:xfrm>
            <a:off x="6163032" y="5847517"/>
            <a:ext cx="773311" cy="1360289"/>
          </a:xfrm>
          <a:prstGeom prst="roundRect">
            <a:avLst>
              <a:gd name="adj" fmla="val 360041"/>
            </a:avLst>
          </a:prstGeom>
          <a:solidFill>
            <a:srgbClr val="CC914D"/>
          </a:solidFill>
          <a:ln w="7620">
            <a:solidFill>
              <a:srgbClr val="B27733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04729" y="6382583"/>
            <a:ext cx="289917" cy="28991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101126" y="6040755"/>
            <a:ext cx="3172897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03011"/>
                </a:solidFill>
                <a:latin typeface="Brygada 1918 Semi Bold" pitchFamily="34" charset="0"/>
                <a:ea typeface="Brygada 1918 Semi Bold" pitchFamily="34" charset="-122"/>
                <a:cs typeface="Brygada 1918 Semi Bold" pitchFamily="34" charset="-120"/>
              </a:rPr>
              <a:t>Boost Outerwear Marketing</a:t>
            </a:r>
            <a:endParaRPr lang="en-US" sz="1900" dirty="0"/>
          </a:p>
        </p:txBody>
      </p:sp>
      <p:sp>
        <p:nvSpPr>
          <p:cNvPr id="19" name="Text 12"/>
          <p:cNvSpPr/>
          <p:nvPr/>
        </p:nvSpPr>
        <p:spPr>
          <a:xfrm>
            <a:off x="7101126" y="6441638"/>
            <a:ext cx="6852642" cy="572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500" dirty="0">
                <a:solidFill>
                  <a:srgbClr val="403011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Specialized campaigns to raise awareness and revenue in lowest-performing category.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2026-02-26T10:28:57Z</dcterms:created>
  <dcterms:modified xsi:type="dcterms:W3CDTF">2026-02-26T10:28:57Z</dcterms:modified>
</cp:coreProperties>
</file>